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536" r:id="rId2"/>
    <p:sldId id="987" r:id="rId3"/>
    <p:sldId id="984" r:id="rId4"/>
    <p:sldId id="995" r:id="rId5"/>
    <p:sldId id="997" r:id="rId6"/>
    <p:sldId id="985" r:id="rId7"/>
    <p:sldId id="986" r:id="rId8"/>
    <p:sldId id="998" r:id="rId9"/>
    <p:sldId id="999" r:id="rId10"/>
    <p:sldId id="993" r:id="rId11"/>
    <p:sldId id="994" r:id="rId12"/>
    <p:sldId id="658" r:id="rId13"/>
    <p:sldId id="988" r:id="rId14"/>
    <p:sldId id="989" r:id="rId15"/>
    <p:sldId id="990" r:id="rId16"/>
    <p:sldId id="996" r:id="rId17"/>
    <p:sldId id="991" r:id="rId18"/>
    <p:sldId id="992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02CE"/>
    <a:srgbClr val="E2F0D9"/>
    <a:srgbClr val="DAE3F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 autoAdjust="0"/>
    <p:restoredTop sz="94933" autoAdjust="0"/>
  </p:normalViewPr>
  <p:slideViewPr>
    <p:cSldViewPr snapToGrid="0">
      <p:cViewPr varScale="1">
        <p:scale>
          <a:sx n="81" d="100"/>
          <a:sy n="81" d="100"/>
        </p:scale>
        <p:origin x="524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37485-AC61-4037-93FD-DB1CB79EDBAE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F72D1-6F72-45BF-9C3F-52E40963F6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32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3EE13-E53E-968F-10AA-3E5BD1699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80139F6-0006-5DE6-ABC8-29A080222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6D393B-E17B-BE59-CDB5-2B52AC11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C20AC5-313F-68FB-1F82-9A1C040F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7F714C-63B4-E0A6-2634-DC561C25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23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251349-E83E-189C-3F6F-02919DF1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9EE85F-5471-5414-28E5-3BA55E64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E5D245-05A9-8B7A-2CDD-2A7B4E51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3A2C2-F277-00F1-B0C7-43782D6E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C5759B-A2EA-E12E-BF72-D2437550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79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975389E-1A6E-E07E-E236-F5CA39448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913E6F-3D87-98A2-75E1-E3122A406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342B24-18A5-4E75-CBA4-E1EDE74E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B8E504-2216-6822-D971-228FE511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B6FF23-9AED-D68C-CA65-DBBD5F1C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650E4A-3EC1-972D-77E5-4923D1D2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C92F36-A6DF-D0B5-05DC-FFFFF883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C22459-9663-2080-9CF8-395CE08A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E30E9B-2FA6-B5AB-ACE3-A50C214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028879-FD21-37E3-3552-85DAEEB0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43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BA3A2-874D-4BE9-C388-B3A0E374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ACCB62-16D5-08E5-CEBE-F05B066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D4585-BACF-06B0-2EA1-673595CD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05A1CF-D0F1-D75F-A992-2AE817BC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6DD052-4C4A-CAB9-61A8-FA662BE1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4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E3567D-A8ED-D111-D0F3-9A21536E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C964D-D31A-AEF3-475D-19B96BDB8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B00E2D-7C09-871D-07F9-BCA93E5BE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A69DC15-3DAB-9BE6-D240-CF4A620A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385BEF-E649-B4EF-803A-4A1AA169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2662CD-7659-B569-8E30-51F404FC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1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B73D7A-CBB2-E8A7-0EE5-14427EF7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1B17B-FCEA-FF8D-163A-E51A6EA94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B57FCA-C47F-031D-AE2E-6F48D6991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022031-A2AE-5E9C-231E-0B674A59B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12758D5-3390-4047-167C-3EE3AC9E2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E3E056F-2928-67C9-1B64-17EA35FB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018C53-BA0E-007E-E622-25CEEC69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17D049-579A-DD47-19B3-8D81489F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91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EDA101-AC73-9BF6-9B5C-6DE970EF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594641-2C8E-D76D-7628-A5C2C3DD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C370C7-D57C-0F5C-003A-F090A004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F4F308-9A95-CFBE-C5DC-8B5D53D4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9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1A3471-3FD9-21D7-F730-DCE80BAF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2A1E2E-FFB2-7C2B-270D-BFD94A3D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D76C60-BB7F-CB36-158C-CE789137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C6154A-F873-61AA-7805-53B27E5B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3261-1500-8A8E-F1F1-451DCA23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9AED63-0AD7-6D39-DBB0-102603CF2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569ADC-732C-872D-F810-3303EF11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A99248-A80B-6DD7-C4F8-B6063368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4404F0-A918-5F82-8E0E-EDA0FBF4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0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D44FD-8E6D-B02B-C9A6-082997C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8458CF-2AA9-5B1D-B4BA-C274597DD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A36BC0-312F-E5EA-A324-89100030D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B7F34A-6207-D10B-2191-645ED969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9D7CD2-5DAF-9E00-783B-C4402826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972243-B18D-C5B8-391B-2EE5DCAB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88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D95810-6BE8-51BE-56C8-A1BEC246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507CC-6800-03FC-0943-6F0712A4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987754-2B7D-1867-63AD-BC8CA072E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659E3-AF4E-4097-B951-5CEE4C68EC00}" type="datetimeFigureOut">
              <a:rPr kumimoji="1" lang="ja-JP" altLang="en-US" smtClean="0"/>
              <a:t>2024/12/5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12A0E5-4AA1-5ED8-A89A-995482AEB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E94A-721A-9BF8-F7D3-43AECE9A4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56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2351782"/>
            <a:ext cx="12192000" cy="215443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情報セキュリティマネジメント試験対策</a:t>
            </a:r>
            <a:endParaRPr lang="en-US" altLang="ja-JP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en-US" altLang="ja-JP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WAF</a:t>
            </a:r>
            <a:endParaRPr lang="ja-JP" altLang="en-US" sz="8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199342" y="611313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30</a:t>
            </a:r>
            <a:r>
              <a:rPr lang="ja-JP" altLang="en-US" sz="2000" b="1" dirty="0">
                <a:latin typeface="Noto Sans JP"/>
              </a:rPr>
              <a:t>年度 秋季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C96F132D-E616-3407-8E7C-E1140A0F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5" y="1011423"/>
            <a:ext cx="9435992" cy="50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35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199342" y="611313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30</a:t>
            </a:r>
            <a:r>
              <a:rPr lang="ja-JP" altLang="en-US" sz="2000" b="1" dirty="0">
                <a:latin typeface="Noto Sans JP"/>
              </a:rPr>
              <a:t>年度 秋季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5" name="図 4" descr="テキスト, 手紙&#10;&#10;自動的に生成された説明">
            <a:extLst>
              <a:ext uri="{FF2B5EF4-FFF2-40B4-BE49-F238E27FC236}">
                <a16:creationId xmlns:a16="http://schemas.microsoft.com/office/drawing/2014/main" id="{C96F132D-E616-3407-8E7C-E1140A0F2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75" y="1011423"/>
            <a:ext cx="9435992" cy="5091428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7ACFBE9-25D1-CD17-BD36-C663E0566196}"/>
              </a:ext>
            </a:extLst>
          </p:cNvPr>
          <p:cNvSpPr/>
          <p:nvPr/>
        </p:nvSpPr>
        <p:spPr>
          <a:xfrm>
            <a:off x="1718634" y="333379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213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123256" y="705813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30</a:t>
            </a:r>
            <a:r>
              <a:rPr lang="ja-JP" altLang="en-US" sz="2000" b="1" dirty="0">
                <a:latin typeface="Noto Sans JP"/>
              </a:rPr>
              <a:t>年度 春季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FCC565AD-E3D4-0E24-2DED-3730996B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6" y="1141882"/>
            <a:ext cx="3470778" cy="530143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9D984FC1-65AE-897D-8206-C8B7D606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23" y="1707985"/>
            <a:ext cx="9699954" cy="39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123256" y="705813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30</a:t>
            </a:r>
            <a:r>
              <a:rPr lang="ja-JP" altLang="en-US" sz="2000" b="1" dirty="0">
                <a:latin typeface="Noto Sans JP"/>
              </a:rPr>
              <a:t>年度 春季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9" name="図 8" descr="テキスト&#10;&#10;自動的に生成された説明">
            <a:extLst>
              <a:ext uri="{FF2B5EF4-FFF2-40B4-BE49-F238E27FC236}">
                <a16:creationId xmlns:a16="http://schemas.microsoft.com/office/drawing/2014/main" id="{FCC565AD-E3D4-0E24-2DED-3730996B48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56" y="1141882"/>
            <a:ext cx="3470778" cy="530143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9D984FC1-65AE-897D-8206-C8B7D6065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023" y="1707985"/>
            <a:ext cx="9699954" cy="3934653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E3EB41ED-51BC-DB17-FA7D-7CAB8FC58847}"/>
              </a:ext>
            </a:extLst>
          </p:cNvPr>
          <p:cNvSpPr/>
          <p:nvPr/>
        </p:nvSpPr>
        <p:spPr>
          <a:xfrm>
            <a:off x="1235749" y="174908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28BE90-C10D-071A-C6C7-58EBE55362A8}"/>
              </a:ext>
            </a:extLst>
          </p:cNvPr>
          <p:cNvSpPr txBox="1"/>
          <p:nvPr/>
        </p:nvSpPr>
        <p:spPr>
          <a:xfrm>
            <a:off x="3535909" y="3244335"/>
            <a:ext cx="525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</a:rPr>
              <a:t>WPA2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Wi-Fi Protected Access 2</a:t>
            </a:r>
            <a:r>
              <a:rPr lang="ja-JP" altLang="en-US" sz="2000" b="1" dirty="0">
                <a:solidFill>
                  <a:srgbClr val="0070C0"/>
                </a:solidFill>
              </a:rPr>
              <a:t>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8A6A5E7-50A6-CAFD-DDD9-271AC15F9040}"/>
              </a:ext>
            </a:extLst>
          </p:cNvPr>
          <p:cNvSpPr txBox="1"/>
          <p:nvPr/>
        </p:nvSpPr>
        <p:spPr>
          <a:xfrm>
            <a:off x="5687207" y="4109867"/>
            <a:ext cx="52587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</a:rPr>
              <a:t>SIEM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Security Information and 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　　　　</a:t>
            </a:r>
            <a:r>
              <a:rPr lang="en-US" altLang="ja-JP" sz="2000" b="1" dirty="0">
                <a:solidFill>
                  <a:srgbClr val="0070C0"/>
                </a:solidFill>
              </a:rPr>
              <a:t>Event Management</a:t>
            </a:r>
            <a:r>
              <a:rPr lang="ja-JP" altLang="en-US" sz="2000" b="1" dirty="0">
                <a:solidFill>
                  <a:srgbClr val="0070C0"/>
                </a:solidFill>
              </a:rPr>
              <a:t>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9674BCC-ACAC-F542-582C-35ED6B13D6EE}"/>
              </a:ext>
            </a:extLst>
          </p:cNvPr>
          <p:cNvSpPr txBox="1"/>
          <p:nvPr/>
        </p:nvSpPr>
        <p:spPr>
          <a:xfrm>
            <a:off x="2085541" y="5675294"/>
            <a:ext cx="525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UTM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Unified Threat Management</a:t>
            </a:r>
            <a:r>
              <a:rPr lang="ja-JP" altLang="en-US" sz="2000" b="1" dirty="0">
                <a:solidFill>
                  <a:srgbClr val="0070C0"/>
                </a:solidFill>
              </a:rPr>
              <a:t>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81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043077" y="825484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29</a:t>
            </a:r>
            <a:r>
              <a:rPr lang="ja-JP" altLang="en-US" sz="2000" b="1" dirty="0">
                <a:latin typeface="Noto Sans JP"/>
              </a:rPr>
              <a:t>年度 秋季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B7DC3EF1-1702-6ABD-D875-39F889050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77" y="1225594"/>
            <a:ext cx="10105845" cy="440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1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043077" y="825484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29</a:t>
            </a:r>
            <a:r>
              <a:rPr lang="ja-JP" altLang="en-US" sz="2000" b="1" dirty="0">
                <a:latin typeface="Noto Sans JP"/>
              </a:rPr>
              <a:t>年度 秋季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6" name="図 5" descr="テキスト, 手紙&#10;&#10;自動的に生成された説明">
            <a:extLst>
              <a:ext uri="{FF2B5EF4-FFF2-40B4-BE49-F238E27FC236}">
                <a16:creationId xmlns:a16="http://schemas.microsoft.com/office/drawing/2014/main" id="{B7DC3EF1-1702-6ABD-D875-39F889050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77" y="1225594"/>
            <a:ext cx="10105845" cy="4406811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0D0FB01C-C7C6-1585-4C37-4678343702DD}"/>
              </a:ext>
            </a:extLst>
          </p:cNvPr>
          <p:cNvSpPr/>
          <p:nvPr/>
        </p:nvSpPr>
        <p:spPr>
          <a:xfrm>
            <a:off x="1533699" y="470803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629239-3A63-C081-F463-C851CADDC10E}"/>
              </a:ext>
            </a:extLst>
          </p:cNvPr>
          <p:cNvSpPr txBox="1"/>
          <p:nvPr/>
        </p:nvSpPr>
        <p:spPr>
          <a:xfrm>
            <a:off x="2826992" y="1867598"/>
            <a:ext cx="5258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ペネトレーションテスト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60B970-6FDC-AC41-A2B0-EBF75081133B}"/>
              </a:ext>
            </a:extLst>
          </p:cNvPr>
          <p:cNvSpPr txBox="1"/>
          <p:nvPr/>
        </p:nvSpPr>
        <p:spPr>
          <a:xfrm>
            <a:off x="8486340" y="3508850"/>
            <a:ext cx="3000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SSL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アクセラレータ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2E652E3-365E-10B7-3B40-33584370213B}"/>
              </a:ext>
            </a:extLst>
          </p:cNvPr>
          <p:cNvSpPr txBox="1"/>
          <p:nvPr/>
        </p:nvSpPr>
        <p:spPr>
          <a:xfrm>
            <a:off x="3562366" y="4246283"/>
            <a:ext cx="663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組織の情報セキュリティ対策自己診断テスト（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IPA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35262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1027169-C53F-C252-9FE5-3D200A68D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028265"/>
            <a:ext cx="10905066" cy="4143924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94E43E-A349-3A01-E5BC-BCE65E56192E}"/>
              </a:ext>
            </a:extLst>
          </p:cNvPr>
          <p:cNvSpPr txBox="1"/>
          <p:nvPr/>
        </p:nvSpPr>
        <p:spPr>
          <a:xfrm>
            <a:off x="3298004" y="5608395"/>
            <a:ext cx="5856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/>
              <a:t>https://www.ipa.go.jp/archive/security/sme/benchmark/about.html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1322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055503" y="1446745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28</a:t>
            </a:r>
            <a:r>
              <a:rPr lang="ja-JP" altLang="en-US" sz="2000" b="1" dirty="0">
                <a:latin typeface="Noto Sans JP"/>
              </a:rPr>
              <a:t>年度 春季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127A6FCC-0326-B462-3FE4-7BC5C3DE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3" y="1846855"/>
            <a:ext cx="10080994" cy="316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7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055503" y="1446745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平成</a:t>
            </a:r>
            <a:r>
              <a:rPr lang="en-US" altLang="ja-JP" sz="2000" b="1" dirty="0">
                <a:latin typeface="Noto Sans JP"/>
              </a:rPr>
              <a:t>28</a:t>
            </a:r>
            <a:r>
              <a:rPr lang="ja-JP" altLang="en-US" sz="2000" b="1" dirty="0">
                <a:latin typeface="Noto Sans JP"/>
              </a:rPr>
              <a:t>年度 春季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4" name="図 3" descr="テキスト, 手紙&#10;&#10;自動的に生成された説明">
            <a:extLst>
              <a:ext uri="{FF2B5EF4-FFF2-40B4-BE49-F238E27FC236}">
                <a16:creationId xmlns:a16="http://schemas.microsoft.com/office/drawing/2014/main" id="{127A6FCC-0326-B462-3FE4-7BC5C3DE5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03" y="1846855"/>
            <a:ext cx="10080994" cy="3164289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786A078C-7383-3353-24DA-A40D4A49D2DC}"/>
              </a:ext>
            </a:extLst>
          </p:cNvPr>
          <p:cNvSpPr/>
          <p:nvPr/>
        </p:nvSpPr>
        <p:spPr>
          <a:xfrm>
            <a:off x="6249537" y="390665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233D42C-942A-373A-738F-770A39BF5226}"/>
              </a:ext>
            </a:extLst>
          </p:cNvPr>
          <p:cNvCxnSpPr>
            <a:cxnSpLocks/>
          </p:cNvCxnSpPr>
          <p:nvPr/>
        </p:nvCxnSpPr>
        <p:spPr>
          <a:xfrm>
            <a:off x="4318571" y="2845941"/>
            <a:ext cx="275004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45A14353-3560-6D4E-F310-A2E42667599C}"/>
              </a:ext>
            </a:extLst>
          </p:cNvPr>
          <p:cNvCxnSpPr>
            <a:cxnSpLocks/>
          </p:cNvCxnSpPr>
          <p:nvPr/>
        </p:nvCxnSpPr>
        <p:spPr>
          <a:xfrm>
            <a:off x="1912706" y="2351069"/>
            <a:ext cx="35942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41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1736229"/>
            <a:ext cx="12192000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情報セキュリティマネジメント試験対策</a:t>
            </a:r>
            <a:endParaRPr lang="en-US" altLang="ja-JP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en-US" altLang="ja-JP" sz="8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WAF</a:t>
            </a:r>
          </a:p>
          <a:p>
            <a:pPr algn="ctr"/>
            <a:r>
              <a:rPr lang="en-US" altLang="ja-JP" sz="8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-</a:t>
            </a:r>
            <a:r>
              <a:rPr lang="ja-JP" altLang="en-US" sz="8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男性ボイス</a:t>
            </a:r>
            <a:r>
              <a:rPr lang="en-US" altLang="ja-JP" sz="80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Ver.-</a:t>
            </a:r>
            <a:endParaRPr lang="ja-JP" altLang="en-US" sz="80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2843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矢印: 右 16">
            <a:extLst>
              <a:ext uri="{FF2B5EF4-FFF2-40B4-BE49-F238E27FC236}">
                <a16:creationId xmlns:a16="http://schemas.microsoft.com/office/drawing/2014/main" id="{A4338371-A913-CB90-D842-7364522DFEE8}"/>
              </a:ext>
            </a:extLst>
          </p:cNvPr>
          <p:cNvSpPr/>
          <p:nvPr/>
        </p:nvSpPr>
        <p:spPr>
          <a:xfrm>
            <a:off x="4057017" y="3814192"/>
            <a:ext cx="3812987" cy="2338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550819"/>
            <a:ext cx="1094371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</a:rPr>
              <a:t>WAF</a:t>
            </a:r>
            <a:r>
              <a:rPr lang="ja-JP" altLang="en-US" sz="2400" b="1" dirty="0">
                <a:solidFill>
                  <a:srgbClr val="FF0000"/>
                </a:solidFill>
              </a:rPr>
              <a:t>（</a:t>
            </a:r>
            <a:r>
              <a:rPr lang="en-US" altLang="ja-JP" sz="2400" b="1" dirty="0">
                <a:solidFill>
                  <a:srgbClr val="FF0000"/>
                </a:solidFill>
              </a:rPr>
              <a:t>Web Application Firewall</a:t>
            </a:r>
            <a:r>
              <a:rPr lang="ja-JP" altLang="en-US" sz="2400" b="1" dirty="0">
                <a:solidFill>
                  <a:srgbClr val="FF0000"/>
                </a:solidFill>
              </a:rPr>
              <a:t>）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「わふ」と読む。</a:t>
            </a:r>
            <a:r>
              <a:rPr lang="en-US" altLang="ja-JP" sz="2400" b="1" dirty="0">
                <a:solidFill>
                  <a:srgbClr val="333333"/>
                </a:solidFill>
                <a:latin typeface="Noto Sans JP"/>
              </a:rPr>
              <a:t>Web</a:t>
            </a:r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アプリケーションの脆弱性を狙うサイバー攻撃から</a:t>
            </a:r>
            <a:r>
              <a:rPr lang="en-US" altLang="ja-JP" sz="2400" b="1" dirty="0">
                <a:solidFill>
                  <a:srgbClr val="333333"/>
                </a:solidFill>
                <a:latin typeface="Noto Sans JP"/>
              </a:rPr>
              <a:t>Web</a:t>
            </a:r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サイトを保護するセキュリティ対策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のこと。</a:t>
            </a:r>
            <a:r>
              <a:rPr lang="en-US" altLang="ja-JP" sz="2400" dirty="0">
                <a:solidFill>
                  <a:srgbClr val="333333"/>
                </a:solidFill>
                <a:latin typeface="Noto Sans JP"/>
              </a:rPr>
              <a:t>Web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サーバの</a:t>
            </a:r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前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に設置して通信を解析・検査し、攻撃と判断した通信を遮断する。従来のファイアウォールや</a:t>
            </a:r>
            <a:r>
              <a:rPr lang="en-US" altLang="ja-JP" sz="2400" dirty="0">
                <a:solidFill>
                  <a:srgbClr val="333333"/>
                </a:solidFill>
                <a:latin typeface="Noto Sans JP"/>
              </a:rPr>
              <a:t>IPS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（不正侵入防御）とは異なり、</a:t>
            </a:r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アプリケーションレベル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で通信を制御するセキュリティ対策﻿である。</a:t>
            </a:r>
            <a:endParaRPr lang="en-US" altLang="ja-JP" sz="2400" i="0" dirty="0">
              <a:solidFill>
                <a:srgbClr val="333333"/>
              </a:solidFill>
              <a:effectLst/>
              <a:latin typeface="Noto Sans J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F6A214-8B3A-1F02-F5F0-FB8165CF8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83" y="3173835"/>
            <a:ext cx="761517" cy="110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CBD351-073E-1D4B-7329-121A3B675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583" y="4817065"/>
            <a:ext cx="841771" cy="110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25B39BD-3B40-CAB9-22CE-D0AD56DE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78" y="3570294"/>
            <a:ext cx="1858960" cy="1884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03FAA4E-C99A-16AA-7869-7ADC6BB7E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989" y="3568391"/>
            <a:ext cx="1147214" cy="20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EB15D603-7DF1-DC88-EA4E-9C7C9A032487}"/>
              </a:ext>
            </a:extLst>
          </p:cNvPr>
          <p:cNvSpPr txBox="1"/>
          <p:nvPr/>
        </p:nvSpPr>
        <p:spPr>
          <a:xfrm>
            <a:off x="5339443" y="5612088"/>
            <a:ext cx="1294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2E02CE"/>
                </a:solidFill>
                <a:latin typeface="Noto Sans JP"/>
              </a:rPr>
              <a:t>WAF</a:t>
            </a:r>
            <a:endParaRPr lang="ja-JP" altLang="en-US" sz="2000" b="1" dirty="0">
              <a:solidFill>
                <a:srgbClr val="2E02CE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9DA52F1-A501-B2E5-8778-6614B967EB2A}"/>
              </a:ext>
            </a:extLst>
          </p:cNvPr>
          <p:cNvSpPr txBox="1"/>
          <p:nvPr/>
        </p:nvSpPr>
        <p:spPr>
          <a:xfrm>
            <a:off x="2207668" y="4284213"/>
            <a:ext cx="1849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通常のユーザ</a:t>
            </a:r>
            <a:endParaRPr lang="ja-JP" altLang="en-US" sz="20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963138-6DCD-328D-AC0A-64CCC988749E}"/>
              </a:ext>
            </a:extLst>
          </p:cNvPr>
          <p:cNvSpPr txBox="1"/>
          <p:nvPr/>
        </p:nvSpPr>
        <p:spPr>
          <a:xfrm>
            <a:off x="2025301" y="5924727"/>
            <a:ext cx="2294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rgbClr val="FF0000"/>
                </a:solidFill>
                <a:latin typeface="Noto Sans JP"/>
              </a:rPr>
              <a:t>悪意</a:t>
            </a:r>
            <a:r>
              <a:rPr lang="ja-JP" altLang="en-US" sz="2000" b="1" dirty="0">
                <a:latin typeface="Noto Sans JP"/>
              </a:rPr>
              <a:t>のあるユーザ</a:t>
            </a:r>
            <a:endParaRPr lang="ja-JP" altLang="en-US" sz="2000" b="1" dirty="0"/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05B59797-D341-2493-66DF-3CC82C5F3A09}"/>
              </a:ext>
            </a:extLst>
          </p:cNvPr>
          <p:cNvSpPr/>
          <p:nvPr/>
        </p:nvSpPr>
        <p:spPr>
          <a:xfrm>
            <a:off x="4057016" y="5137070"/>
            <a:ext cx="1521851" cy="23382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9" name="星: 32 pt 18">
            <a:extLst>
              <a:ext uri="{FF2B5EF4-FFF2-40B4-BE49-F238E27FC236}">
                <a16:creationId xmlns:a16="http://schemas.microsoft.com/office/drawing/2014/main" id="{18D6C0C9-3C5E-CEEB-EF6B-AC166DD52B2C}"/>
              </a:ext>
            </a:extLst>
          </p:cNvPr>
          <p:cNvSpPr/>
          <p:nvPr/>
        </p:nvSpPr>
        <p:spPr>
          <a:xfrm>
            <a:off x="5280917" y="5054885"/>
            <a:ext cx="462999" cy="400110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B9BF2194-69F2-5F01-1B25-C3C252E25787}"/>
              </a:ext>
            </a:extLst>
          </p:cNvPr>
          <p:cNvSpPr/>
          <p:nvPr/>
        </p:nvSpPr>
        <p:spPr>
          <a:xfrm rot="13646665">
            <a:off x="5102186" y="4767053"/>
            <a:ext cx="312628" cy="25110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F1B70EB-4175-F6D8-FFE4-A1773DC3CECD}"/>
              </a:ext>
            </a:extLst>
          </p:cNvPr>
          <p:cNvSpPr txBox="1"/>
          <p:nvPr/>
        </p:nvSpPr>
        <p:spPr>
          <a:xfrm>
            <a:off x="8023490" y="5484666"/>
            <a:ext cx="1849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latin typeface="Noto Sans JP"/>
              </a:rPr>
              <a:t>Web</a:t>
            </a:r>
            <a:r>
              <a:rPr lang="ja-JP" altLang="en-US" sz="2000" b="1" dirty="0">
                <a:latin typeface="Noto Sans JP"/>
              </a:rPr>
              <a:t>サイト</a:t>
            </a:r>
            <a:endParaRPr lang="en-US" altLang="ja-JP" sz="2000" b="1" dirty="0">
              <a:latin typeface="Noto Sans JP"/>
            </a:endParaRPr>
          </a:p>
          <a:p>
            <a:pPr algn="ctr"/>
            <a:r>
              <a:rPr lang="en-US" altLang="ja-JP" sz="2000" b="1" dirty="0">
                <a:latin typeface="Noto Sans JP"/>
              </a:rPr>
              <a:t>Web</a:t>
            </a:r>
            <a:r>
              <a:rPr lang="ja-JP" altLang="en-US" sz="2000" b="1" dirty="0">
                <a:latin typeface="Noto Sans JP"/>
              </a:rPr>
              <a:t>サービス</a:t>
            </a:r>
            <a:endParaRPr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4195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797399"/>
            <a:ext cx="10943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ホワイトリスト方式とブラックリスト方式の違い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ホワイトリスト方式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は、</a:t>
            </a:r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あらかじめ定義された正当パターンに該当する通信を許可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する方式のこと。害のない安全な通信パターンを定義し、他の通信はすべてブロックする。</a:t>
            </a:r>
            <a:endParaRPr lang="en-US" altLang="ja-JP" sz="2400" dirty="0">
              <a:solidFill>
                <a:srgbClr val="333333"/>
              </a:solidFill>
              <a:latin typeface="Noto Sans JP"/>
            </a:endParaRPr>
          </a:p>
          <a:p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ブラックリスト方式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は、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あらかじめ定義された不正パターンに該当する通信を検知・防御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する方式のこと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。シグネチャと呼ばれる定義された不正パターンのリストと通信を照合し、一致した通信をブロックする。</a:t>
            </a:r>
            <a:endParaRPr lang="en-US" altLang="ja-JP" sz="2400" i="0" dirty="0">
              <a:solidFill>
                <a:srgbClr val="333333"/>
              </a:solidFill>
              <a:effectLst/>
              <a:latin typeface="Noto Sans JP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751999-92B4-9D82-ED0E-7523C2A48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417" y="4032120"/>
            <a:ext cx="2029145" cy="178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1B59703-54F8-5CED-1289-A420D6DE0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562" y="3939025"/>
            <a:ext cx="2104927" cy="188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53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807675"/>
            <a:ext cx="109437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フォールスポジティブとフォールスネガティブ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フォールスポジティブ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は、</a:t>
            </a:r>
            <a:r>
              <a:rPr lang="ja-JP" altLang="en-US" sz="2400" b="1" dirty="0">
                <a:solidFill>
                  <a:srgbClr val="333333"/>
                </a:solidFill>
                <a:latin typeface="Noto Sans JP"/>
              </a:rPr>
              <a:t>正常なものを不正なものと間違って判断する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こと。いわゆる</a:t>
            </a:r>
            <a:r>
              <a:rPr lang="ja-JP" altLang="en-US" sz="2400" b="1" dirty="0">
                <a:solidFill>
                  <a:srgbClr val="2E02CE"/>
                </a:solidFill>
                <a:latin typeface="Noto Sans JP"/>
              </a:rPr>
              <a:t>誤検知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。</a:t>
            </a:r>
            <a:endParaRPr lang="en-US" altLang="ja-JP" sz="2400" dirty="0">
              <a:solidFill>
                <a:srgbClr val="333333"/>
              </a:solidFill>
              <a:latin typeface="Noto Sans JP"/>
            </a:endParaRPr>
          </a:p>
          <a:p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フォールスネガティブ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は、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不正なものを正常なものとみなして通過させてしまう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こと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。いわゆる</a:t>
            </a:r>
            <a:r>
              <a:rPr lang="ja-JP" altLang="en-US" sz="2400" b="1" i="0" dirty="0">
                <a:solidFill>
                  <a:srgbClr val="2E02CE"/>
                </a:solidFill>
                <a:effectLst/>
                <a:latin typeface="Noto Sans JP"/>
              </a:rPr>
              <a:t>見逃し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。</a:t>
            </a:r>
            <a:endParaRPr lang="en-US" altLang="ja-JP" sz="2400" i="0" dirty="0">
              <a:solidFill>
                <a:srgbClr val="333333"/>
              </a:solidFill>
              <a:effectLst/>
              <a:latin typeface="Noto Sans JP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9B45A6D1-3C0A-B83C-43A9-29885FAE7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80" y="3182421"/>
            <a:ext cx="1958600" cy="2216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5F601F0-4F20-C4E2-53DF-702FD9AA3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966" y="3182421"/>
            <a:ext cx="2508935" cy="234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77E0464-A035-BECA-3E4C-A24AE42B86BC}"/>
              </a:ext>
            </a:extLst>
          </p:cNvPr>
          <p:cNvSpPr txBox="1"/>
          <p:nvPr/>
        </p:nvSpPr>
        <p:spPr>
          <a:xfrm>
            <a:off x="2658966" y="5531489"/>
            <a:ext cx="2755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フォールスポジティブ（誤検知）</a:t>
            </a:r>
            <a:endParaRPr lang="ja-JP" altLang="en-US" sz="20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7498AA-E4DF-1398-D0D1-D98D9BEA7E48}"/>
              </a:ext>
            </a:extLst>
          </p:cNvPr>
          <p:cNvSpPr txBox="1"/>
          <p:nvPr/>
        </p:nvSpPr>
        <p:spPr>
          <a:xfrm>
            <a:off x="6437622" y="5531489"/>
            <a:ext cx="2755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フォールスネガティブ（見逃し）</a:t>
            </a:r>
            <a:endParaRPr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0819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正方形/長方形 2048">
            <a:extLst>
              <a:ext uri="{FF2B5EF4-FFF2-40B4-BE49-F238E27FC236}">
                <a16:creationId xmlns:a16="http://schemas.microsoft.com/office/drawing/2014/main" id="{1459854B-A004-A691-A6BB-4EE13C5EA25B}"/>
              </a:ext>
            </a:extLst>
          </p:cNvPr>
          <p:cNvSpPr/>
          <p:nvPr/>
        </p:nvSpPr>
        <p:spPr>
          <a:xfrm>
            <a:off x="4045702" y="4554612"/>
            <a:ext cx="6207909" cy="18671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E1D16E05-E865-2A43-8777-D473F58056CE}"/>
              </a:ext>
            </a:extLst>
          </p:cNvPr>
          <p:cNvSpPr/>
          <p:nvPr/>
        </p:nvSpPr>
        <p:spPr>
          <a:xfrm>
            <a:off x="4691284" y="2860395"/>
            <a:ext cx="5562328" cy="14794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8882440-38B2-FAFE-218E-3E01A7E3F28E}"/>
              </a:ext>
            </a:extLst>
          </p:cNvPr>
          <p:cNvSpPr/>
          <p:nvPr/>
        </p:nvSpPr>
        <p:spPr>
          <a:xfrm>
            <a:off x="5465853" y="735078"/>
            <a:ext cx="4787759" cy="20171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12881D52-AA9F-597E-959A-6B02843E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5" y="1041238"/>
            <a:ext cx="841771" cy="110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矢印: 右 5">
            <a:extLst>
              <a:ext uri="{FF2B5EF4-FFF2-40B4-BE49-F238E27FC236}">
                <a16:creationId xmlns:a16="http://schemas.microsoft.com/office/drawing/2014/main" id="{FC380DA1-8973-C8DF-7097-DFC421219B6F}"/>
              </a:ext>
            </a:extLst>
          </p:cNvPr>
          <p:cNvSpPr/>
          <p:nvPr/>
        </p:nvSpPr>
        <p:spPr>
          <a:xfrm>
            <a:off x="1313384" y="2681552"/>
            <a:ext cx="3412732" cy="1479479"/>
          </a:xfrm>
          <a:prstGeom prst="rightArrow">
            <a:avLst>
              <a:gd name="adj1" fmla="val 76005"/>
              <a:gd name="adj2" fmla="val 4754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6D08E5E-094B-7E69-DAD9-E02756823187}"/>
              </a:ext>
            </a:extLst>
          </p:cNvPr>
          <p:cNvSpPr txBox="1"/>
          <p:nvPr/>
        </p:nvSpPr>
        <p:spPr>
          <a:xfrm>
            <a:off x="1310515" y="3067348"/>
            <a:ext cx="31182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サーバや</a:t>
            </a:r>
            <a:r>
              <a:rPr lang="en-US" altLang="ja-JP" sz="2000" b="1" dirty="0">
                <a:solidFill>
                  <a:schemeClr val="bg1"/>
                </a:solidFill>
              </a:rPr>
              <a:t>OS</a:t>
            </a:r>
            <a:r>
              <a:rPr lang="ja-JP" altLang="en-US" sz="2000" b="1" dirty="0">
                <a:solidFill>
                  <a:schemeClr val="bg1"/>
                </a:solidFill>
              </a:rPr>
              <a:t>などへの</a:t>
            </a:r>
            <a:endParaRPr lang="en-US" altLang="ja-JP" sz="20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不正アクセスによる攻撃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534AF19B-AAF1-D3A4-8B14-FCF913C0F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5" y="2809596"/>
            <a:ext cx="841771" cy="110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矢印: 右 9">
            <a:extLst>
              <a:ext uri="{FF2B5EF4-FFF2-40B4-BE49-F238E27FC236}">
                <a16:creationId xmlns:a16="http://schemas.microsoft.com/office/drawing/2014/main" id="{C8FE335A-9EF9-9CCE-D41B-9BC441FD70C1}"/>
              </a:ext>
            </a:extLst>
          </p:cNvPr>
          <p:cNvSpPr/>
          <p:nvPr/>
        </p:nvSpPr>
        <p:spPr>
          <a:xfrm>
            <a:off x="1313383" y="903436"/>
            <a:ext cx="4152471" cy="1479479"/>
          </a:xfrm>
          <a:prstGeom prst="rightArrow">
            <a:avLst>
              <a:gd name="adj1" fmla="val 76005"/>
              <a:gd name="adj2" fmla="val 4754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0DD597-B473-B9F6-FD3C-20BBB3AB054C}"/>
              </a:ext>
            </a:extLst>
          </p:cNvPr>
          <p:cNvSpPr txBox="1"/>
          <p:nvPr/>
        </p:nvSpPr>
        <p:spPr>
          <a:xfrm>
            <a:off x="1402401" y="1289232"/>
            <a:ext cx="3323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bg1"/>
                </a:solidFill>
              </a:rPr>
              <a:t>Web</a:t>
            </a:r>
            <a:r>
              <a:rPr lang="ja-JP" altLang="en-US" sz="2000" b="1" dirty="0">
                <a:solidFill>
                  <a:schemeClr val="bg1"/>
                </a:solidFill>
              </a:rPr>
              <a:t>アプリケーションの</a:t>
            </a:r>
            <a:endParaRPr lang="en-US" altLang="ja-JP" sz="20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脆弱性を利用した攻撃</a:t>
            </a:r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0B8F2832-61C6-4D58-8FC6-F33E288DC941}"/>
              </a:ext>
            </a:extLst>
          </p:cNvPr>
          <p:cNvSpPr/>
          <p:nvPr/>
        </p:nvSpPr>
        <p:spPr>
          <a:xfrm>
            <a:off x="1256296" y="4459667"/>
            <a:ext cx="2841984" cy="1479479"/>
          </a:xfrm>
          <a:prstGeom prst="rightArrow">
            <a:avLst>
              <a:gd name="adj1" fmla="val 76005"/>
              <a:gd name="adj2" fmla="val 4754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72559F3-C0D5-6692-82EF-BCE0F4BABFF3}"/>
              </a:ext>
            </a:extLst>
          </p:cNvPr>
          <p:cNvSpPr txBox="1"/>
          <p:nvPr/>
        </p:nvSpPr>
        <p:spPr>
          <a:xfrm>
            <a:off x="1310515" y="4877519"/>
            <a:ext cx="21730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ネットワークを</a:t>
            </a:r>
            <a:endParaRPr lang="en-US" altLang="ja-JP" sz="2000" b="1" dirty="0">
              <a:solidFill>
                <a:schemeClr val="bg1"/>
              </a:solidFill>
            </a:endParaRPr>
          </a:p>
          <a:p>
            <a:pPr algn="ctr"/>
            <a:r>
              <a:rPr lang="ja-JP" altLang="en-US" sz="2000" b="1" dirty="0">
                <a:solidFill>
                  <a:schemeClr val="bg1"/>
                </a:solidFill>
              </a:rPr>
              <a:t>利用した攻撃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398CC4C9-7B4F-AAFE-3675-CFF5025B8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25" y="4587712"/>
            <a:ext cx="841771" cy="110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BA20BBDA-02FC-A242-8C59-3088B3E4F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872" y="765900"/>
            <a:ext cx="907700" cy="161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1D5471-4811-FC60-CFD1-E8A64993D1A8}"/>
              </a:ext>
            </a:extLst>
          </p:cNvPr>
          <p:cNvSpPr txBox="1"/>
          <p:nvPr/>
        </p:nvSpPr>
        <p:spPr>
          <a:xfrm>
            <a:off x="5431216" y="2382915"/>
            <a:ext cx="1294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2E02CE"/>
                </a:solidFill>
                <a:latin typeface="Noto Sans JP"/>
              </a:rPr>
              <a:t>WAF</a:t>
            </a:r>
            <a:endParaRPr lang="ja-JP" altLang="en-US" sz="2000" b="1" dirty="0">
              <a:solidFill>
                <a:srgbClr val="2E02CE"/>
              </a:solidFill>
            </a:endParaRPr>
          </a:p>
        </p:txBody>
      </p:sp>
      <p:sp>
        <p:nvSpPr>
          <p:cNvPr id="24" name="星: 32 pt 23">
            <a:extLst>
              <a:ext uri="{FF2B5EF4-FFF2-40B4-BE49-F238E27FC236}">
                <a16:creationId xmlns:a16="http://schemas.microsoft.com/office/drawing/2014/main" id="{8CC6DCA3-9D74-1441-B097-570F020AB523}"/>
              </a:ext>
            </a:extLst>
          </p:cNvPr>
          <p:cNvSpPr/>
          <p:nvPr/>
        </p:nvSpPr>
        <p:spPr>
          <a:xfrm>
            <a:off x="5153814" y="1248135"/>
            <a:ext cx="554804" cy="543948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066A2E3-385F-FA31-E935-78F0DE2F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320" y="4701576"/>
            <a:ext cx="1183875" cy="127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星: 32 pt 24">
            <a:extLst>
              <a:ext uri="{FF2B5EF4-FFF2-40B4-BE49-F238E27FC236}">
                <a16:creationId xmlns:a16="http://schemas.microsoft.com/office/drawing/2014/main" id="{974D880B-E97B-EB68-BF91-140AC0DCB499}"/>
              </a:ext>
            </a:extLst>
          </p:cNvPr>
          <p:cNvSpPr/>
          <p:nvPr/>
        </p:nvSpPr>
        <p:spPr>
          <a:xfrm>
            <a:off x="3954316" y="4735189"/>
            <a:ext cx="554804" cy="543948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23AA251-C730-F006-C40D-2EE56720B43D}"/>
              </a:ext>
            </a:extLst>
          </p:cNvPr>
          <p:cNvSpPr txBox="1"/>
          <p:nvPr/>
        </p:nvSpPr>
        <p:spPr>
          <a:xfrm>
            <a:off x="4098280" y="5922867"/>
            <a:ext cx="23187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ファイアウォール</a:t>
            </a:r>
            <a:endParaRPr lang="ja-JP" altLang="en-US" sz="2000" b="1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AF26CC42-5F2E-5EC2-BFA9-C637B9F04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500" y="2920561"/>
            <a:ext cx="1052416" cy="105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星: 32 pt 26">
            <a:extLst>
              <a:ext uri="{FF2B5EF4-FFF2-40B4-BE49-F238E27FC236}">
                <a16:creationId xmlns:a16="http://schemas.microsoft.com/office/drawing/2014/main" id="{BFF29371-8B8B-3194-E62E-5D2B0B3B152F}"/>
              </a:ext>
            </a:extLst>
          </p:cNvPr>
          <p:cNvSpPr/>
          <p:nvPr/>
        </p:nvSpPr>
        <p:spPr>
          <a:xfrm>
            <a:off x="4470605" y="2868058"/>
            <a:ext cx="554804" cy="543948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6082EC4E-B554-B2F7-6A9A-4D06F8BD85CF}"/>
              </a:ext>
            </a:extLst>
          </p:cNvPr>
          <p:cNvSpPr txBox="1"/>
          <p:nvPr/>
        </p:nvSpPr>
        <p:spPr>
          <a:xfrm>
            <a:off x="4564153" y="3925468"/>
            <a:ext cx="14050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latin typeface="Noto Sans JP"/>
              </a:rPr>
              <a:t>IPS/IDS</a:t>
            </a:r>
            <a:endParaRPr lang="ja-JP" altLang="en-US" sz="2000" b="1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6EAF404F-497D-0DA8-146C-310EB5F875DA}"/>
              </a:ext>
            </a:extLst>
          </p:cNvPr>
          <p:cNvSpPr txBox="1"/>
          <p:nvPr/>
        </p:nvSpPr>
        <p:spPr>
          <a:xfrm>
            <a:off x="6446252" y="1349618"/>
            <a:ext cx="37272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</a:t>
            </a:r>
            <a:r>
              <a:rPr lang="en-US" altLang="ja-JP" b="1" dirty="0"/>
              <a:t>SQL</a:t>
            </a:r>
            <a:r>
              <a:rPr lang="ja-JP" altLang="en-US" b="1" dirty="0">
                <a:latin typeface="Noto Sans JP"/>
              </a:rPr>
              <a:t>インジェクション</a:t>
            </a:r>
            <a:endParaRPr lang="en-US" altLang="ja-JP" b="1" dirty="0">
              <a:latin typeface="Noto Sans JP"/>
            </a:endParaRPr>
          </a:p>
          <a:p>
            <a:r>
              <a:rPr lang="ja-JP" altLang="en-US" b="1" dirty="0"/>
              <a:t>・クロスサイトスクリプティング</a:t>
            </a:r>
            <a:endParaRPr lang="en-US" altLang="ja-JP" b="1" dirty="0"/>
          </a:p>
          <a:p>
            <a:r>
              <a:rPr lang="ja-JP" altLang="en-US" b="1" dirty="0"/>
              <a:t>・</a:t>
            </a:r>
            <a:r>
              <a:rPr lang="en-US" altLang="ja-JP" b="1" dirty="0"/>
              <a:t>OS</a:t>
            </a:r>
            <a:r>
              <a:rPr lang="ja-JP" altLang="en-US" b="1" dirty="0"/>
              <a:t>コマンドインジェクション</a:t>
            </a:r>
          </a:p>
        </p:txBody>
      </p:sp>
      <p:sp>
        <p:nvSpPr>
          <p:cNvPr id="2048" name="テキスト ボックス 2047">
            <a:extLst>
              <a:ext uri="{FF2B5EF4-FFF2-40B4-BE49-F238E27FC236}">
                <a16:creationId xmlns:a16="http://schemas.microsoft.com/office/drawing/2014/main" id="{769B94EB-F4A4-262B-7B1E-446D25CF3A38}"/>
              </a:ext>
            </a:extLst>
          </p:cNvPr>
          <p:cNvSpPr txBox="1"/>
          <p:nvPr/>
        </p:nvSpPr>
        <p:spPr>
          <a:xfrm>
            <a:off x="6547393" y="3323798"/>
            <a:ext cx="3326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</a:t>
            </a:r>
            <a:r>
              <a:rPr lang="en-US" altLang="ja-JP" b="1" dirty="0"/>
              <a:t>DDoS</a:t>
            </a:r>
            <a:r>
              <a:rPr lang="ja-JP" altLang="en-US" b="1" dirty="0"/>
              <a:t>攻撃</a:t>
            </a:r>
            <a:endParaRPr lang="en-US" altLang="ja-JP" b="1" dirty="0"/>
          </a:p>
          <a:p>
            <a:r>
              <a:rPr lang="ja-JP" altLang="en-US" b="1" dirty="0"/>
              <a:t>・</a:t>
            </a:r>
            <a:r>
              <a:rPr lang="en-US" altLang="ja-JP" b="1" dirty="0"/>
              <a:t>DoS</a:t>
            </a:r>
            <a:r>
              <a:rPr lang="ja-JP" altLang="en-US" b="1" dirty="0"/>
              <a:t>攻撃</a:t>
            </a:r>
          </a:p>
        </p:txBody>
      </p:sp>
      <p:sp>
        <p:nvSpPr>
          <p:cNvPr id="2053" name="テキスト ボックス 2052">
            <a:extLst>
              <a:ext uri="{FF2B5EF4-FFF2-40B4-BE49-F238E27FC236}">
                <a16:creationId xmlns:a16="http://schemas.microsoft.com/office/drawing/2014/main" id="{3030053A-AC09-5FD8-50D4-F17964F52B5A}"/>
              </a:ext>
            </a:extLst>
          </p:cNvPr>
          <p:cNvSpPr txBox="1"/>
          <p:nvPr/>
        </p:nvSpPr>
        <p:spPr>
          <a:xfrm>
            <a:off x="6547392" y="5326042"/>
            <a:ext cx="332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・ポートスキャン</a:t>
            </a:r>
            <a:endParaRPr lang="ja-JP" altLang="en-US" b="1" dirty="0"/>
          </a:p>
        </p:txBody>
      </p:sp>
      <p:sp>
        <p:nvSpPr>
          <p:cNvPr id="2055" name="正方形/長方形 2054">
            <a:extLst>
              <a:ext uri="{FF2B5EF4-FFF2-40B4-BE49-F238E27FC236}">
                <a16:creationId xmlns:a16="http://schemas.microsoft.com/office/drawing/2014/main" id="{15BCD681-9564-08F7-F17F-A5311BBE71E8}"/>
              </a:ext>
            </a:extLst>
          </p:cNvPr>
          <p:cNvSpPr/>
          <p:nvPr/>
        </p:nvSpPr>
        <p:spPr>
          <a:xfrm>
            <a:off x="6462572" y="287675"/>
            <a:ext cx="3838078" cy="6134067"/>
          </a:xfrm>
          <a:prstGeom prst="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6" name="テキスト ボックス 2055">
            <a:extLst>
              <a:ext uri="{FF2B5EF4-FFF2-40B4-BE49-F238E27FC236}">
                <a16:creationId xmlns:a16="http://schemas.microsoft.com/office/drawing/2014/main" id="{C6127D5B-1CE1-8BEA-1D04-B802B69F777C}"/>
              </a:ext>
            </a:extLst>
          </p:cNvPr>
          <p:cNvSpPr txBox="1"/>
          <p:nvPr/>
        </p:nvSpPr>
        <p:spPr>
          <a:xfrm>
            <a:off x="6537118" y="331870"/>
            <a:ext cx="3706219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防御できる攻撃</a:t>
            </a:r>
            <a:endParaRPr lang="ja-JP" altLang="en-US" sz="2000" b="1" dirty="0"/>
          </a:p>
        </p:txBody>
      </p:sp>
      <p:sp>
        <p:nvSpPr>
          <p:cNvPr id="2057" name="正方形/長方形 2056">
            <a:extLst>
              <a:ext uri="{FF2B5EF4-FFF2-40B4-BE49-F238E27FC236}">
                <a16:creationId xmlns:a16="http://schemas.microsoft.com/office/drawing/2014/main" id="{9ABDE5F4-A87C-FC61-D29B-A004489BFBB9}"/>
              </a:ext>
            </a:extLst>
          </p:cNvPr>
          <p:cNvSpPr/>
          <p:nvPr/>
        </p:nvSpPr>
        <p:spPr>
          <a:xfrm>
            <a:off x="10377364" y="765901"/>
            <a:ext cx="1567443" cy="138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58" name="テキスト ボックス 2057">
            <a:extLst>
              <a:ext uri="{FF2B5EF4-FFF2-40B4-BE49-F238E27FC236}">
                <a16:creationId xmlns:a16="http://schemas.microsoft.com/office/drawing/2014/main" id="{C8A84385-2E75-1A02-A30D-0D4325C42BCC}"/>
              </a:ext>
            </a:extLst>
          </p:cNvPr>
          <p:cNvSpPr txBox="1"/>
          <p:nvPr/>
        </p:nvSpPr>
        <p:spPr>
          <a:xfrm>
            <a:off x="10377364" y="989865"/>
            <a:ext cx="1567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/>
              <a:t>Web</a:t>
            </a:r>
          </a:p>
          <a:p>
            <a:pPr algn="ctr"/>
            <a:r>
              <a:rPr lang="ja-JP" altLang="en-US" b="1" dirty="0"/>
              <a:t>アプリ</a:t>
            </a:r>
            <a:endParaRPr lang="en-US" altLang="ja-JP" b="1" dirty="0"/>
          </a:p>
          <a:p>
            <a:pPr algn="ctr"/>
            <a:r>
              <a:rPr lang="ja-JP" altLang="en-US" b="1" dirty="0"/>
              <a:t>ケーション</a:t>
            </a:r>
          </a:p>
        </p:txBody>
      </p:sp>
      <p:sp>
        <p:nvSpPr>
          <p:cNvPr id="2059" name="正方形/長方形 2058">
            <a:extLst>
              <a:ext uri="{FF2B5EF4-FFF2-40B4-BE49-F238E27FC236}">
                <a16:creationId xmlns:a16="http://schemas.microsoft.com/office/drawing/2014/main" id="{D36A96A5-F437-76C1-B341-00D76F319BEA}"/>
              </a:ext>
            </a:extLst>
          </p:cNvPr>
          <p:cNvSpPr/>
          <p:nvPr/>
        </p:nvSpPr>
        <p:spPr>
          <a:xfrm>
            <a:off x="10385471" y="2168895"/>
            <a:ext cx="1567443" cy="138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60" name="テキスト ボックス 2059">
            <a:extLst>
              <a:ext uri="{FF2B5EF4-FFF2-40B4-BE49-F238E27FC236}">
                <a16:creationId xmlns:a16="http://schemas.microsoft.com/office/drawing/2014/main" id="{E6326153-1F0F-BD18-31A0-B77547F8C38F}"/>
              </a:ext>
            </a:extLst>
          </p:cNvPr>
          <p:cNvSpPr txBox="1"/>
          <p:nvPr/>
        </p:nvSpPr>
        <p:spPr>
          <a:xfrm>
            <a:off x="10364995" y="2582970"/>
            <a:ext cx="15674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Web</a:t>
            </a:r>
            <a:r>
              <a:rPr lang="ja-JP" altLang="en-US" sz="1600" b="1" dirty="0">
                <a:solidFill>
                  <a:schemeClr val="bg1"/>
                </a:solidFill>
              </a:rPr>
              <a:t>システム</a:t>
            </a:r>
            <a:endParaRPr lang="en-US" altLang="ja-JP" sz="1600" b="1" dirty="0">
              <a:solidFill>
                <a:schemeClr val="bg1"/>
              </a:solidFill>
            </a:endParaRPr>
          </a:p>
          <a:p>
            <a:pPr algn="ctr"/>
            <a:r>
              <a:rPr lang="en-US" altLang="ja-JP" sz="1600" b="1" dirty="0">
                <a:solidFill>
                  <a:schemeClr val="bg1"/>
                </a:solidFill>
              </a:rPr>
              <a:t>Web</a:t>
            </a:r>
            <a:r>
              <a:rPr lang="ja-JP" altLang="en-US" sz="1600" b="1" dirty="0">
                <a:solidFill>
                  <a:schemeClr val="bg1"/>
                </a:solidFill>
              </a:rPr>
              <a:t>サーバ</a:t>
            </a:r>
          </a:p>
        </p:txBody>
      </p:sp>
      <p:sp>
        <p:nvSpPr>
          <p:cNvPr id="2061" name="正方形/長方形 2060">
            <a:extLst>
              <a:ext uri="{FF2B5EF4-FFF2-40B4-BE49-F238E27FC236}">
                <a16:creationId xmlns:a16="http://schemas.microsoft.com/office/drawing/2014/main" id="{D728778F-4CE3-FFC7-EE27-ECC725BA7E59}"/>
              </a:ext>
            </a:extLst>
          </p:cNvPr>
          <p:cNvSpPr/>
          <p:nvPr/>
        </p:nvSpPr>
        <p:spPr>
          <a:xfrm>
            <a:off x="10385471" y="3585236"/>
            <a:ext cx="1567443" cy="138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62" name="テキスト ボックス 2061">
            <a:extLst>
              <a:ext uri="{FF2B5EF4-FFF2-40B4-BE49-F238E27FC236}">
                <a16:creationId xmlns:a16="http://schemas.microsoft.com/office/drawing/2014/main" id="{EB740A15-7C25-56FD-4EAA-7D9D59D76E1E}"/>
              </a:ext>
            </a:extLst>
          </p:cNvPr>
          <p:cNvSpPr txBox="1"/>
          <p:nvPr/>
        </p:nvSpPr>
        <p:spPr>
          <a:xfrm>
            <a:off x="10364996" y="4140912"/>
            <a:ext cx="1567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bg1"/>
                </a:solidFill>
              </a:rPr>
              <a:t>OS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063" name="正方形/長方形 2062">
            <a:extLst>
              <a:ext uri="{FF2B5EF4-FFF2-40B4-BE49-F238E27FC236}">
                <a16:creationId xmlns:a16="http://schemas.microsoft.com/office/drawing/2014/main" id="{40E97929-F741-F6D4-DBFB-4EDB680D1988}"/>
              </a:ext>
            </a:extLst>
          </p:cNvPr>
          <p:cNvSpPr/>
          <p:nvPr/>
        </p:nvSpPr>
        <p:spPr>
          <a:xfrm>
            <a:off x="10385470" y="5007163"/>
            <a:ext cx="1567443" cy="1383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64" name="テキスト ボックス 2063">
            <a:extLst>
              <a:ext uri="{FF2B5EF4-FFF2-40B4-BE49-F238E27FC236}">
                <a16:creationId xmlns:a16="http://schemas.microsoft.com/office/drawing/2014/main" id="{1B10A247-3246-6707-44A4-70DA79F10264}"/>
              </a:ext>
            </a:extLst>
          </p:cNvPr>
          <p:cNvSpPr txBox="1"/>
          <p:nvPr/>
        </p:nvSpPr>
        <p:spPr>
          <a:xfrm>
            <a:off x="10364995" y="5562839"/>
            <a:ext cx="1567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chemeClr val="bg1"/>
                </a:solidFill>
              </a:rPr>
              <a:t>ネットワーク</a:t>
            </a:r>
          </a:p>
        </p:txBody>
      </p:sp>
    </p:spTree>
    <p:extLst>
      <p:ext uri="{BB962C8B-B14F-4D97-AF65-F5344CB8AC3E}">
        <p14:creationId xmlns:p14="http://schemas.microsoft.com/office/powerpoint/2010/main" val="41180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図 3099" descr="アイコン&#10;&#10;自動的に生成された説明">
            <a:extLst>
              <a:ext uri="{FF2B5EF4-FFF2-40B4-BE49-F238E27FC236}">
                <a16:creationId xmlns:a16="http://schemas.microsoft.com/office/drawing/2014/main" id="{D446A570-B77A-7A34-9A57-A75803D7A4B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113" y="2191729"/>
            <a:ext cx="742207" cy="742207"/>
          </a:xfrm>
          <a:prstGeom prst="rect">
            <a:avLst/>
          </a:prstGeom>
        </p:spPr>
      </p:pic>
      <p:sp>
        <p:nvSpPr>
          <p:cNvPr id="14" name="矢印: 右 13">
            <a:extLst>
              <a:ext uri="{FF2B5EF4-FFF2-40B4-BE49-F238E27FC236}">
                <a16:creationId xmlns:a16="http://schemas.microsoft.com/office/drawing/2014/main" id="{699A7C21-EF75-0DA2-7113-1222562F8EB5}"/>
              </a:ext>
            </a:extLst>
          </p:cNvPr>
          <p:cNvSpPr/>
          <p:nvPr/>
        </p:nvSpPr>
        <p:spPr>
          <a:xfrm>
            <a:off x="1222626" y="1867642"/>
            <a:ext cx="2024008" cy="269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665297-AE2A-9F24-8CC1-657E6D830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27" y="1451683"/>
            <a:ext cx="530133" cy="77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49DFB0F-5140-B3AA-0CC4-5A494C1F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73" y="2303327"/>
            <a:ext cx="551906" cy="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図 4" descr="アイコン&#10;&#10;自動的に生成された説明">
            <a:extLst>
              <a:ext uri="{FF2B5EF4-FFF2-40B4-BE49-F238E27FC236}">
                <a16:creationId xmlns:a16="http://schemas.microsoft.com/office/drawing/2014/main" id="{988F85E8-2A76-0364-38D2-EA10E678435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507" y="1754311"/>
            <a:ext cx="880170" cy="88017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1BE2A57-5800-2A89-87A7-983E465CE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3" y="1728628"/>
            <a:ext cx="847992" cy="10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555D1F6-E17F-87BD-A6D2-8B338CB7FFD1}"/>
              </a:ext>
            </a:extLst>
          </p:cNvPr>
          <p:cNvSpPr txBox="1"/>
          <p:nvPr/>
        </p:nvSpPr>
        <p:spPr>
          <a:xfrm>
            <a:off x="3085030" y="2758612"/>
            <a:ext cx="1014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Noto Sans JP"/>
              </a:rPr>
              <a:t>サーバ</a:t>
            </a:r>
            <a:endParaRPr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89B3EF-68DB-EDB9-AD48-95BE97FE6BD8}"/>
              </a:ext>
            </a:extLst>
          </p:cNvPr>
          <p:cNvSpPr txBox="1"/>
          <p:nvPr/>
        </p:nvSpPr>
        <p:spPr>
          <a:xfrm>
            <a:off x="1567139" y="2648366"/>
            <a:ext cx="11733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dirty="0">
                <a:latin typeface="Noto Sans JP"/>
              </a:rPr>
              <a:t>WAF</a:t>
            </a:r>
          </a:p>
          <a:p>
            <a:pPr algn="ctr"/>
            <a:r>
              <a:rPr lang="ja-JP" altLang="en-US" dirty="0">
                <a:latin typeface="Noto Sans JP"/>
              </a:rPr>
              <a:t>専用機器</a:t>
            </a:r>
            <a:endParaRPr lang="ja-JP" altLang="en-US" dirty="0"/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E5D794A8-E21D-22A5-F3BE-08D4C76CECEF}"/>
              </a:ext>
            </a:extLst>
          </p:cNvPr>
          <p:cNvSpPr/>
          <p:nvPr/>
        </p:nvSpPr>
        <p:spPr>
          <a:xfrm>
            <a:off x="1231800" y="2408423"/>
            <a:ext cx="644154" cy="22605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星: 32 pt 15">
            <a:extLst>
              <a:ext uri="{FF2B5EF4-FFF2-40B4-BE49-F238E27FC236}">
                <a16:creationId xmlns:a16="http://schemas.microsoft.com/office/drawing/2014/main" id="{7A06857D-5BA0-9656-7DEC-D5FA90C7BF93}"/>
              </a:ext>
            </a:extLst>
          </p:cNvPr>
          <p:cNvSpPr/>
          <p:nvPr/>
        </p:nvSpPr>
        <p:spPr>
          <a:xfrm>
            <a:off x="1585212" y="2266336"/>
            <a:ext cx="462999" cy="400110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矢印: 右 16">
            <a:extLst>
              <a:ext uri="{FF2B5EF4-FFF2-40B4-BE49-F238E27FC236}">
                <a16:creationId xmlns:a16="http://schemas.microsoft.com/office/drawing/2014/main" id="{60191230-D43A-BC4A-5911-40F41715E314}"/>
              </a:ext>
            </a:extLst>
          </p:cNvPr>
          <p:cNvSpPr/>
          <p:nvPr/>
        </p:nvSpPr>
        <p:spPr>
          <a:xfrm rot="8899765">
            <a:off x="1474354" y="2647943"/>
            <a:ext cx="312628" cy="25110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199900CA-584D-7CDF-BE5F-BB290DE8084F}"/>
              </a:ext>
            </a:extLst>
          </p:cNvPr>
          <p:cNvSpPr txBox="1"/>
          <p:nvPr/>
        </p:nvSpPr>
        <p:spPr>
          <a:xfrm>
            <a:off x="382675" y="776590"/>
            <a:ext cx="371649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アプライアンス型</a:t>
            </a:r>
            <a:endParaRPr lang="ja-JP" altLang="en-US" sz="2000" b="1" dirty="0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C0775C89-84B0-15FB-A82D-469C39C7037F}"/>
              </a:ext>
            </a:extLst>
          </p:cNvPr>
          <p:cNvSpPr/>
          <p:nvPr/>
        </p:nvSpPr>
        <p:spPr>
          <a:xfrm>
            <a:off x="392949" y="776590"/>
            <a:ext cx="3706219" cy="540845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0" name="テキスト ボックス 2049">
            <a:extLst>
              <a:ext uri="{FF2B5EF4-FFF2-40B4-BE49-F238E27FC236}">
                <a16:creationId xmlns:a16="http://schemas.microsoft.com/office/drawing/2014/main" id="{3464753F-0093-31DF-9CDF-8A560C46138A}"/>
              </a:ext>
            </a:extLst>
          </p:cNvPr>
          <p:cNvSpPr txBox="1"/>
          <p:nvPr/>
        </p:nvSpPr>
        <p:spPr>
          <a:xfrm>
            <a:off x="413277" y="3214407"/>
            <a:ext cx="371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chemeClr val="accent1"/>
                </a:solidFill>
                <a:latin typeface="Noto Sans JP"/>
              </a:rPr>
              <a:t>ネットワーク上に専用機器を設置</a:t>
            </a:r>
            <a:endParaRPr lang="ja-JP" altLang="en-US" b="1" dirty="0">
              <a:solidFill>
                <a:schemeClr val="accent1"/>
              </a:solidFill>
            </a:endParaRPr>
          </a:p>
        </p:txBody>
      </p:sp>
      <p:sp>
        <p:nvSpPr>
          <p:cNvPr id="2051" name="四角形: 角を丸くする 2050">
            <a:extLst>
              <a:ext uri="{FF2B5EF4-FFF2-40B4-BE49-F238E27FC236}">
                <a16:creationId xmlns:a16="http://schemas.microsoft.com/office/drawing/2014/main" id="{7018E30A-ED30-0352-6106-89FA09228DF6}"/>
              </a:ext>
            </a:extLst>
          </p:cNvPr>
          <p:cNvSpPr/>
          <p:nvPr/>
        </p:nvSpPr>
        <p:spPr>
          <a:xfrm>
            <a:off x="444088" y="3709692"/>
            <a:ext cx="1431866" cy="310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メリット</a:t>
            </a:r>
          </a:p>
        </p:txBody>
      </p:sp>
      <p:sp>
        <p:nvSpPr>
          <p:cNvPr id="2065" name="テキスト ボックス 2064">
            <a:extLst>
              <a:ext uri="{FF2B5EF4-FFF2-40B4-BE49-F238E27FC236}">
                <a16:creationId xmlns:a16="http://schemas.microsoft.com/office/drawing/2014/main" id="{13FA9DD0-00EB-3028-8F3C-1178A87BC47C}"/>
              </a:ext>
            </a:extLst>
          </p:cNvPr>
          <p:cNvSpPr txBox="1"/>
          <p:nvPr/>
        </p:nvSpPr>
        <p:spPr>
          <a:xfrm>
            <a:off x="444088" y="4101652"/>
            <a:ext cx="332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・柔軟なカスタマイズが可能</a:t>
            </a:r>
          </a:p>
        </p:txBody>
      </p:sp>
      <p:sp>
        <p:nvSpPr>
          <p:cNvPr id="2066" name="四角形: 角を丸くする 2065">
            <a:extLst>
              <a:ext uri="{FF2B5EF4-FFF2-40B4-BE49-F238E27FC236}">
                <a16:creationId xmlns:a16="http://schemas.microsoft.com/office/drawing/2014/main" id="{142FFFFD-0CA3-9E2F-A4B8-F5FA9FCDEE32}"/>
              </a:ext>
            </a:extLst>
          </p:cNvPr>
          <p:cNvSpPr/>
          <p:nvPr/>
        </p:nvSpPr>
        <p:spPr>
          <a:xfrm>
            <a:off x="444088" y="4638947"/>
            <a:ext cx="1431866" cy="3499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デメリット</a:t>
            </a:r>
          </a:p>
        </p:txBody>
      </p:sp>
      <p:sp>
        <p:nvSpPr>
          <p:cNvPr id="2067" name="テキスト ボックス 2066">
            <a:extLst>
              <a:ext uri="{FF2B5EF4-FFF2-40B4-BE49-F238E27FC236}">
                <a16:creationId xmlns:a16="http://schemas.microsoft.com/office/drawing/2014/main" id="{533E41F1-47EB-2499-0897-A48DB19B7A80}"/>
              </a:ext>
            </a:extLst>
          </p:cNvPr>
          <p:cNvSpPr txBox="1"/>
          <p:nvPr/>
        </p:nvSpPr>
        <p:spPr>
          <a:xfrm>
            <a:off x="444088" y="5030906"/>
            <a:ext cx="3326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・導入コストが高い</a:t>
            </a:r>
            <a:endParaRPr lang="en-US" altLang="ja-JP" b="1" dirty="0"/>
          </a:p>
          <a:p>
            <a:r>
              <a:rPr lang="ja-JP" altLang="en-US" b="1" dirty="0"/>
              <a:t>・運用に専門的な技術が必要</a:t>
            </a:r>
          </a:p>
        </p:txBody>
      </p:sp>
      <p:sp>
        <p:nvSpPr>
          <p:cNvPr id="2068" name="矢印: 右 2067">
            <a:extLst>
              <a:ext uri="{FF2B5EF4-FFF2-40B4-BE49-F238E27FC236}">
                <a16:creationId xmlns:a16="http://schemas.microsoft.com/office/drawing/2014/main" id="{161C5AF4-2AA5-BFAB-DF4D-6066C28A7318}"/>
              </a:ext>
            </a:extLst>
          </p:cNvPr>
          <p:cNvSpPr/>
          <p:nvPr/>
        </p:nvSpPr>
        <p:spPr>
          <a:xfrm>
            <a:off x="5073468" y="1867642"/>
            <a:ext cx="2024008" cy="269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69" name="Picture 2">
            <a:extLst>
              <a:ext uri="{FF2B5EF4-FFF2-40B4-BE49-F238E27FC236}">
                <a16:creationId xmlns:a16="http://schemas.microsoft.com/office/drawing/2014/main" id="{41F67456-3270-ADF1-FE57-0B76CCEF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69" y="1451683"/>
            <a:ext cx="530133" cy="77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4">
            <a:extLst>
              <a:ext uri="{FF2B5EF4-FFF2-40B4-BE49-F238E27FC236}">
                <a16:creationId xmlns:a16="http://schemas.microsoft.com/office/drawing/2014/main" id="{E0BD8BF4-0EC9-60AF-9931-55A6733D3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715" y="2303327"/>
            <a:ext cx="551906" cy="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">
            <a:extLst>
              <a:ext uri="{FF2B5EF4-FFF2-40B4-BE49-F238E27FC236}">
                <a16:creationId xmlns:a16="http://schemas.microsoft.com/office/drawing/2014/main" id="{D148ED4B-5E14-1DC0-3653-CA3C6FE28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45" y="1728628"/>
            <a:ext cx="847992" cy="10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3" name="テキスト ボックス 2072">
            <a:extLst>
              <a:ext uri="{FF2B5EF4-FFF2-40B4-BE49-F238E27FC236}">
                <a16:creationId xmlns:a16="http://schemas.microsoft.com/office/drawing/2014/main" id="{98D0E525-0304-BE6A-9ED9-5290F63FF1B4}"/>
              </a:ext>
            </a:extLst>
          </p:cNvPr>
          <p:cNvSpPr txBox="1"/>
          <p:nvPr/>
        </p:nvSpPr>
        <p:spPr>
          <a:xfrm>
            <a:off x="6935872" y="2758612"/>
            <a:ext cx="1014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Noto Sans JP"/>
              </a:rPr>
              <a:t>サーバ</a:t>
            </a:r>
            <a:endParaRPr lang="ja-JP" altLang="en-US" dirty="0"/>
          </a:p>
        </p:txBody>
      </p:sp>
      <p:sp>
        <p:nvSpPr>
          <p:cNvPr id="2075" name="矢印: 右 2074">
            <a:extLst>
              <a:ext uri="{FF2B5EF4-FFF2-40B4-BE49-F238E27FC236}">
                <a16:creationId xmlns:a16="http://schemas.microsoft.com/office/drawing/2014/main" id="{9AA4AA2C-9A95-D7B0-6EE1-D4D48FFC5292}"/>
              </a:ext>
            </a:extLst>
          </p:cNvPr>
          <p:cNvSpPr/>
          <p:nvPr/>
        </p:nvSpPr>
        <p:spPr>
          <a:xfrm>
            <a:off x="5082641" y="2365096"/>
            <a:ext cx="1588327" cy="269385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76" name="星: 32 pt 2075">
            <a:extLst>
              <a:ext uri="{FF2B5EF4-FFF2-40B4-BE49-F238E27FC236}">
                <a16:creationId xmlns:a16="http://schemas.microsoft.com/office/drawing/2014/main" id="{0538B756-6ECB-413A-1F63-CC4065CF25B0}"/>
              </a:ext>
            </a:extLst>
          </p:cNvPr>
          <p:cNvSpPr/>
          <p:nvPr/>
        </p:nvSpPr>
        <p:spPr>
          <a:xfrm>
            <a:off x="6491940" y="2254830"/>
            <a:ext cx="462999" cy="400110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7" name="矢印: 右 2076">
            <a:extLst>
              <a:ext uri="{FF2B5EF4-FFF2-40B4-BE49-F238E27FC236}">
                <a16:creationId xmlns:a16="http://schemas.microsoft.com/office/drawing/2014/main" id="{811EF803-BD3E-649A-67F4-2149181003F3}"/>
              </a:ext>
            </a:extLst>
          </p:cNvPr>
          <p:cNvSpPr/>
          <p:nvPr/>
        </p:nvSpPr>
        <p:spPr>
          <a:xfrm rot="8899765">
            <a:off x="6435044" y="2636982"/>
            <a:ext cx="312628" cy="25110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078" name="テキスト ボックス 2077">
            <a:extLst>
              <a:ext uri="{FF2B5EF4-FFF2-40B4-BE49-F238E27FC236}">
                <a16:creationId xmlns:a16="http://schemas.microsoft.com/office/drawing/2014/main" id="{CEFB7FC2-9EDC-3CCC-3ED6-E686BC12629E}"/>
              </a:ext>
            </a:extLst>
          </p:cNvPr>
          <p:cNvSpPr txBox="1"/>
          <p:nvPr/>
        </p:nvSpPr>
        <p:spPr>
          <a:xfrm>
            <a:off x="4233517" y="776590"/>
            <a:ext cx="371649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ホスト型</a:t>
            </a:r>
            <a:endParaRPr lang="ja-JP" altLang="en-US" sz="2000" b="1" dirty="0"/>
          </a:p>
        </p:txBody>
      </p:sp>
      <p:sp>
        <p:nvSpPr>
          <p:cNvPr id="2079" name="正方形/長方形 2078">
            <a:extLst>
              <a:ext uri="{FF2B5EF4-FFF2-40B4-BE49-F238E27FC236}">
                <a16:creationId xmlns:a16="http://schemas.microsoft.com/office/drawing/2014/main" id="{BBAD2C86-DA55-DDBB-810C-47B2DF8E8146}"/>
              </a:ext>
            </a:extLst>
          </p:cNvPr>
          <p:cNvSpPr/>
          <p:nvPr/>
        </p:nvSpPr>
        <p:spPr>
          <a:xfrm>
            <a:off x="4243791" y="776590"/>
            <a:ext cx="3706219" cy="540845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72" name="テキスト ボックス 3071">
            <a:extLst>
              <a:ext uri="{FF2B5EF4-FFF2-40B4-BE49-F238E27FC236}">
                <a16:creationId xmlns:a16="http://schemas.microsoft.com/office/drawing/2014/main" id="{72DA934E-ACE7-E520-1DB7-BAD6C4633A9F}"/>
              </a:ext>
            </a:extLst>
          </p:cNvPr>
          <p:cNvSpPr txBox="1"/>
          <p:nvPr/>
        </p:nvSpPr>
        <p:spPr>
          <a:xfrm>
            <a:off x="4264119" y="3214407"/>
            <a:ext cx="371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b="1" dirty="0">
                <a:solidFill>
                  <a:schemeClr val="accent2"/>
                </a:solidFill>
                <a:latin typeface="Noto Sans JP"/>
              </a:rPr>
              <a:t>Web</a:t>
            </a:r>
            <a:r>
              <a:rPr lang="ja-JP" altLang="en-US" b="1" dirty="0">
                <a:solidFill>
                  <a:schemeClr val="accent2"/>
                </a:solidFill>
                <a:latin typeface="Noto Sans JP"/>
              </a:rPr>
              <a:t>サーバにインストール</a:t>
            </a:r>
            <a:endParaRPr lang="ja-JP" altLang="en-US" b="1" dirty="0">
              <a:solidFill>
                <a:schemeClr val="accent2"/>
              </a:solidFill>
            </a:endParaRPr>
          </a:p>
        </p:txBody>
      </p:sp>
      <p:sp>
        <p:nvSpPr>
          <p:cNvPr id="3073" name="四角形: 角を丸くする 3072">
            <a:extLst>
              <a:ext uri="{FF2B5EF4-FFF2-40B4-BE49-F238E27FC236}">
                <a16:creationId xmlns:a16="http://schemas.microsoft.com/office/drawing/2014/main" id="{B3BECBF8-AC0F-5468-A4BB-56080D836D3D}"/>
              </a:ext>
            </a:extLst>
          </p:cNvPr>
          <p:cNvSpPr/>
          <p:nvPr/>
        </p:nvSpPr>
        <p:spPr>
          <a:xfrm>
            <a:off x="4294930" y="3709692"/>
            <a:ext cx="1431866" cy="310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メリット</a:t>
            </a:r>
          </a:p>
        </p:txBody>
      </p:sp>
      <p:sp>
        <p:nvSpPr>
          <p:cNvPr id="3075" name="テキスト ボックス 3074">
            <a:extLst>
              <a:ext uri="{FF2B5EF4-FFF2-40B4-BE49-F238E27FC236}">
                <a16:creationId xmlns:a16="http://schemas.microsoft.com/office/drawing/2014/main" id="{DCA65FFA-2454-B6FF-EA18-3F5005F8B698}"/>
              </a:ext>
            </a:extLst>
          </p:cNvPr>
          <p:cNvSpPr txBox="1"/>
          <p:nvPr/>
        </p:nvSpPr>
        <p:spPr>
          <a:xfrm>
            <a:off x="4294930" y="4101652"/>
            <a:ext cx="332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・導入コストが低い</a:t>
            </a:r>
          </a:p>
        </p:txBody>
      </p:sp>
      <p:sp>
        <p:nvSpPr>
          <p:cNvPr id="3076" name="四角形: 角を丸くする 3075">
            <a:extLst>
              <a:ext uri="{FF2B5EF4-FFF2-40B4-BE49-F238E27FC236}">
                <a16:creationId xmlns:a16="http://schemas.microsoft.com/office/drawing/2014/main" id="{92C3EB0B-414D-F61B-76F2-23D3854C65BE}"/>
              </a:ext>
            </a:extLst>
          </p:cNvPr>
          <p:cNvSpPr/>
          <p:nvPr/>
        </p:nvSpPr>
        <p:spPr>
          <a:xfrm>
            <a:off x="4294930" y="4638947"/>
            <a:ext cx="1431866" cy="3499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デメリット</a:t>
            </a:r>
          </a:p>
        </p:txBody>
      </p:sp>
      <p:sp>
        <p:nvSpPr>
          <p:cNvPr id="3077" name="テキスト ボックス 3076">
            <a:extLst>
              <a:ext uri="{FF2B5EF4-FFF2-40B4-BE49-F238E27FC236}">
                <a16:creationId xmlns:a16="http://schemas.microsoft.com/office/drawing/2014/main" id="{9310447D-BC24-EEF2-AB43-86875BE9DB19}"/>
              </a:ext>
            </a:extLst>
          </p:cNvPr>
          <p:cNvSpPr txBox="1"/>
          <p:nvPr/>
        </p:nvSpPr>
        <p:spPr>
          <a:xfrm>
            <a:off x="4294930" y="5030906"/>
            <a:ext cx="3655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・攻撃遮断時のサーバ負荷が高い</a:t>
            </a:r>
            <a:endParaRPr lang="en-US" altLang="ja-JP" b="1" dirty="0"/>
          </a:p>
          <a:p>
            <a:r>
              <a:rPr lang="ja-JP" altLang="en-US" b="1" dirty="0"/>
              <a:t>・サーバごとに構築が必要</a:t>
            </a:r>
          </a:p>
        </p:txBody>
      </p:sp>
      <p:sp>
        <p:nvSpPr>
          <p:cNvPr id="3078" name="矢印: 右 3077">
            <a:extLst>
              <a:ext uri="{FF2B5EF4-FFF2-40B4-BE49-F238E27FC236}">
                <a16:creationId xmlns:a16="http://schemas.microsoft.com/office/drawing/2014/main" id="{2113B393-B6FC-E769-4B1A-DFB245349C75}"/>
              </a:ext>
            </a:extLst>
          </p:cNvPr>
          <p:cNvSpPr/>
          <p:nvPr/>
        </p:nvSpPr>
        <p:spPr>
          <a:xfrm>
            <a:off x="8924310" y="1867642"/>
            <a:ext cx="2024008" cy="2693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79" name="Picture 2">
            <a:extLst>
              <a:ext uri="{FF2B5EF4-FFF2-40B4-BE49-F238E27FC236}">
                <a16:creationId xmlns:a16="http://schemas.microsoft.com/office/drawing/2014/main" id="{37C2DD9F-51AD-B1B2-6DD2-BFEEC2E80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611" y="1451683"/>
            <a:ext cx="530133" cy="77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4">
            <a:extLst>
              <a:ext uri="{FF2B5EF4-FFF2-40B4-BE49-F238E27FC236}">
                <a16:creationId xmlns:a16="http://schemas.microsoft.com/office/drawing/2014/main" id="{4B4951C4-31AF-5FC0-22B3-26074A9F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557" y="2303327"/>
            <a:ext cx="551906" cy="72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2">
            <a:extLst>
              <a:ext uri="{FF2B5EF4-FFF2-40B4-BE49-F238E27FC236}">
                <a16:creationId xmlns:a16="http://schemas.microsoft.com/office/drawing/2014/main" id="{FD8E8C72-6D62-E297-D722-E35CC7349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787" y="1728628"/>
            <a:ext cx="847992" cy="100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テキスト ボックス 3082">
            <a:extLst>
              <a:ext uri="{FF2B5EF4-FFF2-40B4-BE49-F238E27FC236}">
                <a16:creationId xmlns:a16="http://schemas.microsoft.com/office/drawing/2014/main" id="{E7EBFDDB-ACAA-C614-693E-17A3D99A86A7}"/>
              </a:ext>
            </a:extLst>
          </p:cNvPr>
          <p:cNvSpPr txBox="1"/>
          <p:nvPr/>
        </p:nvSpPr>
        <p:spPr>
          <a:xfrm>
            <a:off x="10786714" y="2758612"/>
            <a:ext cx="10141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latin typeface="Noto Sans JP"/>
              </a:rPr>
              <a:t>サーバ</a:t>
            </a:r>
            <a:endParaRPr lang="ja-JP" altLang="en-US" dirty="0"/>
          </a:p>
        </p:txBody>
      </p:sp>
      <p:sp>
        <p:nvSpPr>
          <p:cNvPr id="3085" name="矢印: 右 3084">
            <a:extLst>
              <a:ext uri="{FF2B5EF4-FFF2-40B4-BE49-F238E27FC236}">
                <a16:creationId xmlns:a16="http://schemas.microsoft.com/office/drawing/2014/main" id="{62F4E9AB-C28A-220F-814B-B38F58FD2559}"/>
              </a:ext>
            </a:extLst>
          </p:cNvPr>
          <p:cNvSpPr/>
          <p:nvPr/>
        </p:nvSpPr>
        <p:spPr>
          <a:xfrm>
            <a:off x="8933484" y="2434193"/>
            <a:ext cx="644154" cy="200288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86" name="星: 32 pt 3085">
            <a:extLst>
              <a:ext uri="{FF2B5EF4-FFF2-40B4-BE49-F238E27FC236}">
                <a16:creationId xmlns:a16="http://schemas.microsoft.com/office/drawing/2014/main" id="{C4446308-2BD1-A8A1-7BFE-52EFD185A441}"/>
              </a:ext>
            </a:extLst>
          </p:cNvPr>
          <p:cNvSpPr/>
          <p:nvPr/>
        </p:nvSpPr>
        <p:spPr>
          <a:xfrm>
            <a:off x="9286896" y="2266336"/>
            <a:ext cx="462999" cy="400110"/>
          </a:xfrm>
          <a:prstGeom prst="star32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87" name="矢印: 右 3086">
            <a:extLst>
              <a:ext uri="{FF2B5EF4-FFF2-40B4-BE49-F238E27FC236}">
                <a16:creationId xmlns:a16="http://schemas.microsoft.com/office/drawing/2014/main" id="{DF119E6C-EA48-A820-E3B2-C9EE0DF77CDC}"/>
              </a:ext>
            </a:extLst>
          </p:cNvPr>
          <p:cNvSpPr/>
          <p:nvPr/>
        </p:nvSpPr>
        <p:spPr>
          <a:xfrm rot="8899765">
            <a:off x="9176038" y="2647943"/>
            <a:ext cx="312628" cy="25110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88" name="テキスト ボックス 3087">
            <a:extLst>
              <a:ext uri="{FF2B5EF4-FFF2-40B4-BE49-F238E27FC236}">
                <a16:creationId xmlns:a16="http://schemas.microsoft.com/office/drawing/2014/main" id="{E890C657-7FB5-0353-2F04-9A8C00399DDF}"/>
              </a:ext>
            </a:extLst>
          </p:cNvPr>
          <p:cNvSpPr txBox="1"/>
          <p:nvPr/>
        </p:nvSpPr>
        <p:spPr>
          <a:xfrm>
            <a:off x="8084359" y="776590"/>
            <a:ext cx="371649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ja-JP" altLang="en-US" sz="2000" b="1" dirty="0">
                <a:latin typeface="Noto Sans JP"/>
              </a:rPr>
              <a:t>クラウド型</a:t>
            </a:r>
            <a:endParaRPr lang="ja-JP" altLang="en-US" sz="2000" b="1" dirty="0"/>
          </a:p>
        </p:txBody>
      </p:sp>
      <p:sp>
        <p:nvSpPr>
          <p:cNvPr id="3089" name="正方形/長方形 3088">
            <a:extLst>
              <a:ext uri="{FF2B5EF4-FFF2-40B4-BE49-F238E27FC236}">
                <a16:creationId xmlns:a16="http://schemas.microsoft.com/office/drawing/2014/main" id="{5411DD4D-0843-CC27-1BCF-6830251F2CCF}"/>
              </a:ext>
            </a:extLst>
          </p:cNvPr>
          <p:cNvSpPr/>
          <p:nvPr/>
        </p:nvSpPr>
        <p:spPr>
          <a:xfrm>
            <a:off x="8094633" y="776590"/>
            <a:ext cx="3706219" cy="540845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90" name="テキスト ボックス 3089">
            <a:extLst>
              <a:ext uri="{FF2B5EF4-FFF2-40B4-BE49-F238E27FC236}">
                <a16:creationId xmlns:a16="http://schemas.microsoft.com/office/drawing/2014/main" id="{D9307DE2-2B27-EF9F-876E-039AC3A11676}"/>
              </a:ext>
            </a:extLst>
          </p:cNvPr>
          <p:cNvSpPr txBox="1"/>
          <p:nvPr/>
        </p:nvSpPr>
        <p:spPr>
          <a:xfrm>
            <a:off x="8114961" y="3214407"/>
            <a:ext cx="3716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chemeClr val="accent6"/>
                </a:solidFill>
                <a:latin typeface="Noto Sans JP"/>
              </a:rPr>
              <a:t>インターネット経由で導入</a:t>
            </a:r>
            <a:endParaRPr lang="ja-JP" altLang="en-US" b="1" dirty="0">
              <a:solidFill>
                <a:schemeClr val="accent6"/>
              </a:solidFill>
            </a:endParaRPr>
          </a:p>
        </p:txBody>
      </p:sp>
      <p:sp>
        <p:nvSpPr>
          <p:cNvPr id="3091" name="四角形: 角を丸くする 3090">
            <a:extLst>
              <a:ext uri="{FF2B5EF4-FFF2-40B4-BE49-F238E27FC236}">
                <a16:creationId xmlns:a16="http://schemas.microsoft.com/office/drawing/2014/main" id="{80122D0F-8A72-9F6C-7978-392E12644344}"/>
              </a:ext>
            </a:extLst>
          </p:cNvPr>
          <p:cNvSpPr/>
          <p:nvPr/>
        </p:nvSpPr>
        <p:spPr>
          <a:xfrm>
            <a:off x="8145772" y="3709692"/>
            <a:ext cx="1431866" cy="31096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メリット</a:t>
            </a:r>
          </a:p>
        </p:txBody>
      </p:sp>
      <p:sp>
        <p:nvSpPr>
          <p:cNvPr id="3092" name="テキスト ボックス 3091">
            <a:extLst>
              <a:ext uri="{FF2B5EF4-FFF2-40B4-BE49-F238E27FC236}">
                <a16:creationId xmlns:a16="http://schemas.microsoft.com/office/drawing/2014/main" id="{37A9A4D2-0183-C0A3-54C6-9887C1825537}"/>
              </a:ext>
            </a:extLst>
          </p:cNvPr>
          <p:cNvSpPr txBox="1"/>
          <p:nvPr/>
        </p:nvSpPr>
        <p:spPr>
          <a:xfrm>
            <a:off x="8145772" y="4101652"/>
            <a:ext cx="3326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・導入コストが低い</a:t>
            </a:r>
            <a:endParaRPr lang="en-US" altLang="ja-JP" b="1" dirty="0"/>
          </a:p>
          <a:p>
            <a:r>
              <a:rPr lang="ja-JP" altLang="en-US" b="1"/>
              <a:t>・運用に専門的</a:t>
            </a:r>
            <a:r>
              <a:rPr lang="ja-JP" altLang="en-US" b="1" dirty="0"/>
              <a:t>な技術は不要</a:t>
            </a:r>
          </a:p>
        </p:txBody>
      </p:sp>
      <p:sp>
        <p:nvSpPr>
          <p:cNvPr id="3093" name="四角形: 角を丸くする 3092">
            <a:extLst>
              <a:ext uri="{FF2B5EF4-FFF2-40B4-BE49-F238E27FC236}">
                <a16:creationId xmlns:a16="http://schemas.microsoft.com/office/drawing/2014/main" id="{BE129CA9-D6BA-B8E2-6C6C-8C1D009945A3}"/>
              </a:ext>
            </a:extLst>
          </p:cNvPr>
          <p:cNvSpPr/>
          <p:nvPr/>
        </p:nvSpPr>
        <p:spPr>
          <a:xfrm>
            <a:off x="8145772" y="4810489"/>
            <a:ext cx="1431866" cy="3499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デメリット</a:t>
            </a:r>
          </a:p>
        </p:txBody>
      </p:sp>
      <p:sp>
        <p:nvSpPr>
          <p:cNvPr id="3094" name="テキスト ボックス 3093">
            <a:extLst>
              <a:ext uri="{FF2B5EF4-FFF2-40B4-BE49-F238E27FC236}">
                <a16:creationId xmlns:a16="http://schemas.microsoft.com/office/drawing/2014/main" id="{0D094DF3-7A9D-27F5-FD86-8E01FF355F9F}"/>
              </a:ext>
            </a:extLst>
          </p:cNvPr>
          <p:cNvSpPr txBox="1"/>
          <p:nvPr/>
        </p:nvSpPr>
        <p:spPr>
          <a:xfrm>
            <a:off x="8145772" y="5202448"/>
            <a:ext cx="33260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/>
              <a:t>・カスタマイズ性は低い</a:t>
            </a:r>
            <a:endParaRPr lang="en-US" altLang="ja-JP" b="1" dirty="0"/>
          </a:p>
          <a:p>
            <a:r>
              <a:rPr lang="ja-JP" altLang="en-US" b="1" dirty="0"/>
              <a:t>・サービス側の影響で障害が</a:t>
            </a:r>
            <a:endParaRPr lang="en-US" altLang="ja-JP" b="1" dirty="0"/>
          </a:p>
          <a:p>
            <a:r>
              <a:rPr lang="ja-JP" altLang="en-US" b="1" dirty="0"/>
              <a:t>　起きる可能性有り</a:t>
            </a:r>
          </a:p>
        </p:txBody>
      </p:sp>
      <p:pic>
        <p:nvPicPr>
          <p:cNvPr id="3095" name="Picture 8">
            <a:extLst>
              <a:ext uri="{FF2B5EF4-FFF2-40B4-BE49-F238E27FC236}">
                <a16:creationId xmlns:a16="http://schemas.microsoft.com/office/drawing/2014/main" id="{ED9DA351-4AB8-9916-DEC1-4445ADADA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42" y="2191729"/>
            <a:ext cx="345705" cy="6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6" name="テキスト ボックス 3095">
            <a:extLst>
              <a:ext uri="{FF2B5EF4-FFF2-40B4-BE49-F238E27FC236}">
                <a16:creationId xmlns:a16="http://schemas.microsoft.com/office/drawing/2014/main" id="{9920A839-4F91-DD98-9D96-67C81CC55289}"/>
              </a:ext>
            </a:extLst>
          </p:cNvPr>
          <p:cNvSpPr txBox="1"/>
          <p:nvPr/>
        </p:nvSpPr>
        <p:spPr>
          <a:xfrm>
            <a:off x="6304971" y="2497403"/>
            <a:ext cx="1294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2E02CE"/>
                </a:solidFill>
                <a:latin typeface="Noto Sans JP"/>
              </a:rPr>
              <a:t>WAF</a:t>
            </a:r>
            <a:endParaRPr lang="ja-JP" altLang="en-US" sz="2000" b="1" dirty="0">
              <a:solidFill>
                <a:srgbClr val="2E02CE"/>
              </a:solidFill>
            </a:endParaRPr>
          </a:p>
        </p:txBody>
      </p:sp>
      <p:pic>
        <p:nvPicPr>
          <p:cNvPr id="3097" name="Picture 8">
            <a:extLst>
              <a:ext uri="{FF2B5EF4-FFF2-40B4-BE49-F238E27FC236}">
                <a16:creationId xmlns:a16="http://schemas.microsoft.com/office/drawing/2014/main" id="{B0EC3662-ECBA-63B5-B405-A0465EF09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3174" y="2191729"/>
            <a:ext cx="345705" cy="6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8" name="テキスト ボックス 3097">
            <a:extLst>
              <a:ext uri="{FF2B5EF4-FFF2-40B4-BE49-F238E27FC236}">
                <a16:creationId xmlns:a16="http://schemas.microsoft.com/office/drawing/2014/main" id="{C11B9C2B-D687-B19C-57B8-9D1A1B2DED41}"/>
              </a:ext>
            </a:extLst>
          </p:cNvPr>
          <p:cNvSpPr txBox="1"/>
          <p:nvPr/>
        </p:nvSpPr>
        <p:spPr>
          <a:xfrm>
            <a:off x="9278043" y="2744776"/>
            <a:ext cx="12949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2E02CE"/>
                </a:solidFill>
                <a:latin typeface="Noto Sans JP"/>
              </a:rPr>
              <a:t>WAF</a:t>
            </a:r>
            <a:endParaRPr lang="ja-JP" altLang="en-US" sz="2000" b="1" dirty="0">
              <a:solidFill>
                <a:srgbClr val="2E02C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730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870316" y="461609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令和元年度 秋季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1CFB8E6-0853-CB12-9E2C-7C630C3DF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16" y="847036"/>
            <a:ext cx="8126437" cy="552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70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864A37-8108-D1EE-00E2-97003D4961D9}"/>
              </a:ext>
            </a:extLst>
          </p:cNvPr>
          <p:cNvSpPr txBox="1"/>
          <p:nvPr/>
        </p:nvSpPr>
        <p:spPr>
          <a:xfrm>
            <a:off x="1870316" y="461609"/>
            <a:ext cx="2863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令和元年度 秋季 午前</a:t>
            </a:r>
            <a:endParaRPr lang="en-US" altLang="ja-JP" sz="2000" b="1" dirty="0">
              <a:latin typeface="Noto Sans JP"/>
            </a:endParaRPr>
          </a:p>
        </p:txBody>
      </p:sp>
      <p:pic>
        <p:nvPicPr>
          <p:cNvPr id="4" name="図 3" descr="テキスト&#10;&#10;自動的に生成された説明">
            <a:extLst>
              <a:ext uri="{FF2B5EF4-FFF2-40B4-BE49-F238E27FC236}">
                <a16:creationId xmlns:a16="http://schemas.microsoft.com/office/drawing/2014/main" id="{31CFB8E6-0853-CB12-9E2C-7C630C3DF4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316" y="847036"/>
            <a:ext cx="8126437" cy="5528807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9A128BDA-3018-5618-CDD7-A00DA894F5E7}"/>
              </a:ext>
            </a:extLst>
          </p:cNvPr>
          <p:cNvSpPr/>
          <p:nvPr/>
        </p:nvSpPr>
        <p:spPr>
          <a:xfrm>
            <a:off x="2335083" y="162828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0903391-889A-7AF8-90F7-53CBD5ADC39D}"/>
              </a:ext>
            </a:extLst>
          </p:cNvPr>
          <p:cNvCxnSpPr/>
          <p:nvPr/>
        </p:nvCxnSpPr>
        <p:spPr>
          <a:xfrm>
            <a:off x="5619964" y="2363056"/>
            <a:ext cx="24144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ED66B68-7602-1AC6-5E86-F13FFC798212}"/>
              </a:ext>
            </a:extLst>
          </p:cNvPr>
          <p:cNvCxnSpPr>
            <a:cxnSpLocks/>
          </p:cNvCxnSpPr>
          <p:nvPr/>
        </p:nvCxnSpPr>
        <p:spPr>
          <a:xfrm>
            <a:off x="2717986" y="2782584"/>
            <a:ext cx="310746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1ECBFD14-FDF3-1DC1-9017-37AF1B61160C}"/>
              </a:ext>
            </a:extLst>
          </p:cNvPr>
          <p:cNvSpPr txBox="1"/>
          <p:nvPr/>
        </p:nvSpPr>
        <p:spPr>
          <a:xfrm>
            <a:off x="7070219" y="3969340"/>
            <a:ext cx="342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ja-JP" altLang="en-US" sz="2000" b="1" dirty="0">
                <a:solidFill>
                  <a:srgbClr val="0070C0"/>
                </a:solidFill>
              </a:rPr>
              <a:t>フォールスネガティブ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122AC7-B6ED-8461-C00A-0D606362D1E9}"/>
              </a:ext>
            </a:extLst>
          </p:cNvPr>
          <p:cNvSpPr txBox="1"/>
          <p:nvPr/>
        </p:nvSpPr>
        <p:spPr>
          <a:xfrm>
            <a:off x="5527383" y="5947789"/>
            <a:ext cx="342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ja-JP" altLang="en-US" sz="2000" b="1" dirty="0">
                <a:solidFill>
                  <a:srgbClr val="0070C0"/>
                </a:solidFill>
              </a:rPr>
              <a:t>フォールスネガティブ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9DCB00B-FB22-EDA1-9B7C-43DC9739BC4F}"/>
              </a:ext>
            </a:extLst>
          </p:cNvPr>
          <p:cNvSpPr txBox="1"/>
          <p:nvPr/>
        </p:nvSpPr>
        <p:spPr>
          <a:xfrm>
            <a:off x="8606699" y="5121221"/>
            <a:ext cx="20784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適切な処理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45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2599</TotalTime>
  <Words>523</Words>
  <Application>Microsoft Office PowerPoint</Application>
  <PresentationFormat>ワイド画面</PresentationFormat>
  <Paragraphs>97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Noto Sans JP</vt:lpstr>
      <vt:lpstr>けいふぉんと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803</cp:revision>
  <dcterms:created xsi:type="dcterms:W3CDTF">2023-10-19T04:21:29Z</dcterms:created>
  <dcterms:modified xsi:type="dcterms:W3CDTF">2024-12-05T06:11:19Z</dcterms:modified>
</cp:coreProperties>
</file>